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3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B03952-ECE5-4492-AE97-EE950C8D5A4C}" type="datetimeFigureOut">
              <a:rPr lang="ru-RU" smtClean="0"/>
              <a:pPr/>
              <a:t>08.10.2015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5800C4-E510-4CF9-B9C2-DAF9E23325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533400"/>
            <a:ext cx="5857916" cy="286816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Электронный документооборот по педагогической аттестации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4429132"/>
            <a:ext cx="2468460" cy="110124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Михеева М.Ю., старший воспитатель </a:t>
            </a:r>
            <a:endParaRPr lang="ru-RU" dirty="0" smtClean="0"/>
          </a:p>
          <a:p>
            <a:r>
              <a:rPr lang="ru-RU" dirty="0" smtClean="0"/>
              <a:t>МБДОУ </a:t>
            </a:r>
            <a:r>
              <a:rPr lang="ru-RU" dirty="0" smtClean="0"/>
              <a:t>№77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 стрелкой 30"/>
          <p:cNvCxnSpPr/>
          <p:nvPr/>
        </p:nvCxnSpPr>
        <p:spPr>
          <a:xfrm>
            <a:off x="6357950" y="5000636"/>
            <a:ext cx="500066" cy="2857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5500694" y="5000636"/>
            <a:ext cx="785818" cy="3571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3429786" y="2856702"/>
            <a:ext cx="2286016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393009" y="2464587"/>
            <a:ext cx="3286148" cy="19288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500298" y="642918"/>
            <a:ext cx="36433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Аттестация ДОУ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2143116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Нормативно-правовые  документы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6446" y="2214554"/>
            <a:ext cx="22145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инструментарий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2786058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Образцы документов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29322" y="4143380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2015 год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821769" y="1750207"/>
            <a:ext cx="571504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071670" y="2214554"/>
            <a:ext cx="2071702" cy="121444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3786182" y="2214554"/>
            <a:ext cx="100013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57818" y="1714488"/>
            <a:ext cx="92869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464843" y="2178835"/>
            <a:ext cx="2214578" cy="14287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785786" y="5143512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2014год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00430" y="5357826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СЗД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57884" y="5357826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 и высшая </a:t>
            </a:r>
            <a:r>
              <a:rPr lang="ru-RU" b="1" dirty="0" err="1" smtClean="0">
                <a:solidFill>
                  <a:srgbClr val="002060"/>
                </a:solidFill>
              </a:rPr>
              <a:t>квал</a:t>
            </a:r>
            <a:r>
              <a:rPr lang="ru-RU" b="1" dirty="0" smtClean="0">
                <a:solidFill>
                  <a:srgbClr val="002060"/>
                </a:solidFill>
              </a:rPr>
              <a:t>. кат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00100" y="3857628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Документация ДОУ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86116" y="4071942"/>
            <a:ext cx="207170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Архив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00166" y="714356"/>
            <a:ext cx="528641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Нормативно-правовые документы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3357562"/>
            <a:ext cx="250033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Документы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федерального значения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(по годам)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3357562"/>
            <a:ext cx="250033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Документы регионального значения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(по годам)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285984" y="2214554"/>
            <a:ext cx="1785950" cy="10001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43372" y="2214554"/>
            <a:ext cx="2286016" cy="10001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Прямая со стрелкой 23"/>
          <p:cNvCxnSpPr/>
          <p:nvPr/>
        </p:nvCxnSpPr>
        <p:spPr>
          <a:xfrm rot="16200000" flipH="1">
            <a:off x="3393273" y="2893215"/>
            <a:ext cx="2857520" cy="107157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107389" y="2107397"/>
            <a:ext cx="2143140" cy="207170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2714612" y="500042"/>
            <a:ext cx="314327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Образцы документов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868" y="2928934"/>
            <a:ext cx="250033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Карта результативности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857488" y="2071678"/>
            <a:ext cx="1214446" cy="7143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14282" y="2428868"/>
            <a:ext cx="250033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Заявление</a:t>
            </a:r>
            <a:r>
              <a:rPr lang="ru-RU" b="1" dirty="0" smtClean="0"/>
              <a:t> 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3929852" y="2500306"/>
            <a:ext cx="713586" cy="7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28596" y="4214818"/>
            <a:ext cx="250033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Заявка на СЗД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143372" y="4929198"/>
            <a:ext cx="250033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Представление на СЗД 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929190" y="2071678"/>
            <a:ext cx="1857388" cy="7143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6429388" y="2928934"/>
            <a:ext cx="250033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Комплект материалов для самооценки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 стрелкой 38"/>
          <p:cNvCxnSpPr/>
          <p:nvPr/>
        </p:nvCxnSpPr>
        <p:spPr>
          <a:xfrm rot="16200000" flipH="1">
            <a:off x="4964909" y="1750207"/>
            <a:ext cx="1785950" cy="17145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3000364" y="3000372"/>
            <a:ext cx="3000396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1"/>
          <p:cNvCxnSpPr/>
          <p:nvPr/>
        </p:nvCxnSpPr>
        <p:spPr>
          <a:xfrm rot="5400000">
            <a:off x="2428860" y="2071678"/>
            <a:ext cx="1571636" cy="8572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357422" y="571480"/>
            <a:ext cx="350046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Инструментарий</a:t>
            </a:r>
            <a:r>
              <a:rPr lang="ru-RU" sz="2400" b="1" dirty="0" smtClean="0"/>
              <a:t>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5286380" y="1643050"/>
            <a:ext cx="1500198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5400000">
            <a:off x="3929058" y="1785926"/>
            <a:ext cx="28575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500298" y="1643050"/>
            <a:ext cx="714380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1000100" y="2357430"/>
            <a:ext cx="3000396" cy="171451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500034" y="1928802"/>
            <a:ext cx="18573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Методика Шадрикова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15074" y="3643314"/>
            <a:ext cx="18573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Письменный экзамен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2143116"/>
            <a:ext cx="18573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Листы самооценки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2000240"/>
            <a:ext cx="18573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Экспертные листы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43042" y="3429000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Средние республиканские показатели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86182" y="4929198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Педагогические ситуации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4643446"/>
            <a:ext cx="185738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Вопросы компьютерного тестирования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16200000" flipH="1">
            <a:off x="4286248" y="2071678"/>
            <a:ext cx="2428892" cy="11430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1678769"/>
            <a:ext cx="2428892" cy="192882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3286116" y="357166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Документация ДОУ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3929066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Банк данных о педагогах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8" y="242886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Результаты анкетирования  педагогов (по годам)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7554" y="2428868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График прохождения курсов и аттестации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357430"/>
            <a:ext cx="242889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Рейтинговые карты по годам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00562" y="4000504"/>
            <a:ext cx="278608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Нормативная база ДОУ по педагогической аттестации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643042" y="1285860"/>
            <a:ext cx="2214578" cy="107157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036215" y="1750207"/>
            <a:ext cx="857256" cy="714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29256" y="1357298"/>
            <a:ext cx="1500198" cy="92869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 стрелкой 38"/>
          <p:cNvCxnSpPr/>
          <p:nvPr/>
        </p:nvCxnSpPr>
        <p:spPr>
          <a:xfrm rot="16200000" flipH="1">
            <a:off x="1535885" y="2464587"/>
            <a:ext cx="1428760" cy="64294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Прямая со стрелкой 1"/>
          <p:cNvCxnSpPr/>
          <p:nvPr/>
        </p:nvCxnSpPr>
        <p:spPr>
          <a:xfrm rot="10800000" flipV="1">
            <a:off x="2500298" y="714356"/>
            <a:ext cx="500066" cy="2143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 стрелкой 2"/>
          <p:cNvCxnSpPr/>
          <p:nvPr/>
        </p:nvCxnSpPr>
        <p:spPr>
          <a:xfrm rot="10800000" flipV="1">
            <a:off x="1071538" y="2071678"/>
            <a:ext cx="642942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5357818" y="642918"/>
            <a:ext cx="571504" cy="2857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3143240" y="142852"/>
            <a:ext cx="192882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2015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3500438"/>
            <a:ext cx="164307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Петрова С.А.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2571744"/>
            <a:ext cx="14287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Иванова М.П.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1000108"/>
            <a:ext cx="178595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Высшая </a:t>
            </a:r>
            <a:r>
              <a:rPr lang="ru-RU" b="1" dirty="0" err="1" smtClean="0">
                <a:solidFill>
                  <a:srgbClr val="002060"/>
                </a:solidFill>
              </a:rPr>
              <a:t>квал</a:t>
            </a:r>
            <a:r>
              <a:rPr lang="ru-RU" b="1" dirty="0" smtClean="0">
                <a:solidFill>
                  <a:srgbClr val="002060"/>
                </a:solidFill>
              </a:rPr>
              <a:t>. кат.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1000108"/>
            <a:ext cx="185738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СЗД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16" y="2714620"/>
            <a:ext cx="128588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Ганиева Р.Г.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2786058"/>
            <a:ext cx="135732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Сидорова М.А.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357554" y="1643050"/>
            <a:ext cx="185738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1 </a:t>
            </a:r>
            <a:r>
              <a:rPr lang="ru-RU" b="1" dirty="0" err="1" smtClean="0">
                <a:solidFill>
                  <a:srgbClr val="002060"/>
                </a:solidFill>
              </a:rPr>
              <a:t>квал</a:t>
            </a:r>
            <a:r>
              <a:rPr lang="ru-RU" b="1" dirty="0" smtClean="0">
                <a:solidFill>
                  <a:srgbClr val="002060"/>
                </a:solidFill>
              </a:rPr>
              <a:t>. кат.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71868" y="2928934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Вяткина Н.В.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5715008" y="2214554"/>
            <a:ext cx="57150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107653" y="1393017"/>
            <a:ext cx="35719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643702" y="2143116"/>
            <a:ext cx="785818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2071670" y="2071678"/>
            <a:ext cx="500066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4144166" y="2785264"/>
            <a:ext cx="28575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0" y="3429000"/>
            <a:ext cx="14287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Заявка</a:t>
            </a:r>
            <a:r>
              <a:rPr lang="ru-RU" sz="1600" b="1" dirty="0" smtClean="0"/>
              <a:t> 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0" y="4286256"/>
            <a:ext cx="14287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Представление  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0" y="5143512"/>
            <a:ext cx="14287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Приказ</a:t>
            </a:r>
            <a:r>
              <a:rPr lang="ru-RU" b="1" dirty="0" smtClean="0"/>
              <a:t> 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0" y="6000768"/>
            <a:ext cx="14287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Протокол</a:t>
            </a:r>
            <a:r>
              <a:rPr lang="ru-RU" b="1" dirty="0" smtClean="0"/>
              <a:t> 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642910" y="3286124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642910" y="4143380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42910" y="500063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6200000" flipH="1">
            <a:off x="642918" y="5857884"/>
            <a:ext cx="142876" cy="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кругленный прямоугольник 56"/>
          <p:cNvSpPr/>
          <p:nvPr/>
        </p:nvSpPr>
        <p:spPr>
          <a:xfrm>
            <a:off x="3714744" y="5715016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Результаты экспертизы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571868" y="3857628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Заявление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571868" y="4786322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Карта результативности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4286248" y="3714752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4286248" y="464344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4367210" y="393859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1857356" y="2643182"/>
            <a:ext cx="14287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прохождения  экзамена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4286248" y="5572140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5286380" y="6000768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5500694" y="5715016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720000"/>
            <a:r>
              <a:rPr lang="ru-RU" sz="1200" b="1" dirty="0" smtClean="0">
                <a:solidFill>
                  <a:srgbClr val="002060"/>
                </a:solidFill>
              </a:rPr>
              <a:t>Удостоверение  о прохождении курсов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286644" y="5715016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Дипломы 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7072330" y="6072206"/>
            <a:ext cx="14287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Журнал учета заявлений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2285992"/>
          <a:ext cx="9144003" cy="193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560"/>
                <a:gridCol w="1431240"/>
                <a:gridCol w="1113187"/>
                <a:gridCol w="1272214"/>
                <a:gridCol w="1113187"/>
                <a:gridCol w="1192700"/>
                <a:gridCol w="1107624"/>
                <a:gridCol w="1357291"/>
              </a:tblGrid>
              <a:tr h="11689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Ф.И.О. заявителя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Долж-ность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Заявленная категория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поступления заявления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Куда передано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заявление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Отзыв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яления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Подпись работника, отозвавшего заявление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4089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35743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407</TotalTime>
  <Words>184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Электронный документооборот по педагогической аттестации</vt:lpstr>
      <vt:lpstr>Слайд 2</vt:lpstr>
      <vt:lpstr>Слайд 3</vt:lpstr>
      <vt:lpstr>Слайд 4</vt:lpstr>
      <vt:lpstr>Слайд 5</vt:lpstr>
      <vt:lpstr>Слайд 6</vt:lpstr>
      <vt:lpstr>Слайд 7</vt:lpstr>
      <vt:lpstr>Журнал учета заявлений</vt:lpstr>
      <vt:lpstr>Спасибо за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Ведение аттестационных документов</dc:title>
  <dc:creator>1</dc:creator>
  <cp:lastModifiedBy>1</cp:lastModifiedBy>
  <cp:revision>50</cp:revision>
  <dcterms:created xsi:type="dcterms:W3CDTF">2013-10-17T05:02:59Z</dcterms:created>
  <dcterms:modified xsi:type="dcterms:W3CDTF">2015-10-08T06:23:00Z</dcterms:modified>
</cp:coreProperties>
</file>